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0" r:id="rId2"/>
    <p:sldMasterId id="2147483816" r:id="rId3"/>
  </p:sldMasterIdLst>
  <p:notesMasterIdLst>
    <p:notesMasterId r:id="rId11"/>
  </p:notesMasterIdLst>
  <p:sldIdLst>
    <p:sldId id="272" r:id="rId4"/>
    <p:sldId id="283" r:id="rId5"/>
    <p:sldId id="284" r:id="rId6"/>
    <p:sldId id="289" r:id="rId7"/>
    <p:sldId id="285" r:id="rId8"/>
    <p:sldId id="286" r:id="rId9"/>
    <p:sldId id="287" r:id="rId10"/>
  </p:sldIdLst>
  <p:sldSz cx="9144000" cy="5143500" type="screen16x9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CC00"/>
    <a:srgbClr val="00CCFF"/>
    <a:srgbClr val="FFFF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10" autoAdjust="0"/>
  </p:normalViewPr>
  <p:slideViewPr>
    <p:cSldViewPr>
      <p:cViewPr varScale="1">
        <p:scale>
          <a:sx n="108" d="100"/>
          <a:sy n="108" d="100"/>
        </p:scale>
        <p:origin x="725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35291-34A2-43C8-A101-5AAB0902AFD0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1EB0C-17FD-48E3-B46C-C7159EC8E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76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25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41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41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26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41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41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41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7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33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5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5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7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9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2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4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0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4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9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3869532"/>
            <a:ext cx="7772400" cy="702469"/>
          </a:xfrm>
        </p:spPr>
        <p:txBody>
          <a:bodyPr/>
          <a:lstStyle>
            <a:lvl1pPr algn="l">
              <a:defRPr sz="4000" smtClean="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4572000"/>
            <a:ext cx="6400800" cy="400050"/>
          </a:xfrm>
        </p:spPr>
        <p:txBody>
          <a:bodyPr/>
          <a:lstStyle>
            <a:lvl1pPr marL="0" indent="0">
              <a:buFontTx/>
              <a:buNone/>
              <a:defRPr sz="24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7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6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9144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56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8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5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7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2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8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6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8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1750" y="114300"/>
            <a:ext cx="207645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14300"/>
            <a:ext cx="607695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0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8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5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3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0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2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1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0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14300"/>
            <a:ext cx="71628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14400"/>
            <a:ext cx="82296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3EFE673F-148B-4563-B4BF-34F62CBCD4E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6FC4D356-A0A6-4E9F-8FE1-FDB2105316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sndAc>
          <p:endSnd/>
        </p:sndAc>
      </p:transition>
    </mc:Choice>
    <mc:Fallback xmlns="">
      <p:transition spd="med">
        <p:sndAc>
          <p:endSnd/>
        </p:sndAc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253666"/>
            <a:ext cx="8686800" cy="234315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100000">
                <a:schemeClr val="tx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1950"/>
            <a:ext cx="8305800" cy="3799820"/>
          </a:xfrm>
        </p:spPr>
        <p:txBody>
          <a:bodyPr/>
          <a:lstStyle/>
          <a:p>
            <a:r>
              <a:rPr lang="en-US" sz="6200" dirty="0" err="1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Pravo</a:t>
            </a:r>
            <a:r>
              <a:rPr lang="en-US" sz="6200" dirty="0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 </a:t>
            </a:r>
            <a:r>
              <a:rPr lang="en-US" sz="6200" dirty="0" err="1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konkurencije</a:t>
            </a:r>
            <a:endParaRPr lang="en-US" sz="6200" dirty="0">
              <a:solidFill>
                <a:srgbClr val="FFCC66"/>
              </a:solidFill>
              <a:effectLst>
                <a:outerShdw blurRad="165100" dist="88900" dir="3180000" algn="tl" rotWithShape="0">
                  <a:prstClr val="black"/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1592" y="3363780"/>
            <a:ext cx="8120815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Prof. </a:t>
            </a:r>
            <a:r>
              <a:rPr lang="en-US" b="1" dirty="0" err="1">
                <a:solidFill>
                  <a:schemeClr val="bg1"/>
                </a:solidFill>
              </a:rPr>
              <a:t>dr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Dražen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Cerović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EU COMPETITION LAW AND THE INTERNAL MARKET – BASIC PRINCIPLES / </a:t>
            </a:r>
            <a:r>
              <a:rPr lang="en-US" b="1" dirty="0" err="1">
                <a:solidFill>
                  <a:schemeClr val="bg1"/>
                </a:solidFill>
              </a:rPr>
              <a:t>Pravo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konkurencije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GB" b="1" i="1" dirty="0" err="1">
                <a:solidFill>
                  <a:srgbClr val="FFCC66"/>
                </a:solidFill>
              </a:rPr>
              <a:t>Institucionalni</a:t>
            </a:r>
            <a:r>
              <a:rPr lang="en-GB" b="1" i="1" dirty="0">
                <a:solidFill>
                  <a:srgbClr val="FFCC66"/>
                </a:solidFill>
              </a:rPr>
              <a:t> </a:t>
            </a:r>
            <a:r>
              <a:rPr lang="en-GB" b="1" i="1" dirty="0" err="1">
                <a:solidFill>
                  <a:srgbClr val="FFCC66"/>
                </a:solidFill>
              </a:rPr>
              <a:t>aspekti</a:t>
            </a:r>
            <a:r>
              <a:rPr lang="en-GB" b="1" i="1" dirty="0">
                <a:solidFill>
                  <a:srgbClr val="FFCC66"/>
                </a:solidFill>
              </a:rPr>
              <a:t> </a:t>
            </a:r>
            <a:r>
              <a:rPr lang="en-GB" b="1" i="1" dirty="0" err="1">
                <a:solidFill>
                  <a:srgbClr val="FFCC66"/>
                </a:solidFill>
              </a:rPr>
              <a:t>zaštite</a:t>
            </a:r>
            <a:r>
              <a:rPr lang="en-GB" b="1" i="1" dirty="0">
                <a:solidFill>
                  <a:srgbClr val="FFCC66"/>
                </a:solidFill>
              </a:rPr>
              <a:t> </a:t>
            </a:r>
            <a:r>
              <a:rPr lang="en-GB" b="1" i="1" dirty="0" err="1">
                <a:solidFill>
                  <a:srgbClr val="FFCC66"/>
                </a:solidFill>
              </a:rPr>
              <a:t>konkurencije</a:t>
            </a:r>
            <a:endParaRPr lang="en-US" b="1" i="1" dirty="0">
              <a:solidFill>
                <a:srgbClr val="FFCC66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u="sng" dirty="0">
                <a:solidFill>
                  <a:schemeClr val="bg1"/>
                </a:solidFill>
              </a:rPr>
              <a:t>Lecture </a:t>
            </a:r>
            <a:r>
              <a:rPr lang="en-GB" b="1" u="sng" dirty="0">
                <a:solidFill>
                  <a:schemeClr val="bg1"/>
                </a:solidFill>
              </a:rPr>
              <a:t>3</a:t>
            </a:r>
            <a:r>
              <a:rPr lang="en-US" b="1" u="sng" dirty="0">
                <a:solidFill>
                  <a:schemeClr val="bg1"/>
                </a:solidFill>
              </a:rPr>
              <a:t>/</a:t>
            </a:r>
            <a:r>
              <a:rPr lang="en-US" b="1" u="sng" dirty="0" err="1">
                <a:solidFill>
                  <a:schemeClr val="bg1"/>
                </a:solidFill>
              </a:rPr>
              <a:t>Lekcija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GB" b="1" u="sng" dirty="0">
                <a:solidFill>
                  <a:schemeClr val="bg1"/>
                </a:solidFill>
              </a:rPr>
              <a:t>3</a:t>
            </a:r>
            <a:r>
              <a:rPr lang="en-US" b="1" dirty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sr-Latn-ME" sz="20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0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  <a:p>
            <a:pPr algn="ctr"/>
            <a:endParaRPr lang="en-US" sz="32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2A958D-609E-4B66-B558-D267E2A8F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r="84048" b="29515"/>
          <a:stretch>
            <a:fillRect/>
          </a:stretch>
        </p:blipFill>
        <p:spPr bwMode="auto">
          <a:xfrm>
            <a:off x="7161069" y="225517"/>
            <a:ext cx="1678131" cy="116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BA444DF-57B4-4000-990E-9E9BFEB351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61950"/>
            <a:ext cx="2541254" cy="102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24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/>
    </mc:Choice>
    <mc:Fallback xmlns="">
      <p:transition spd="med" advClick="0" advTm="25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60472" y="266144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>
              <a:lnSpc>
                <a:spcPts val="163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rabicPeriod"/>
              <a:tabLst>
                <a:tab pos="500380" algn="l"/>
                <a:tab pos="4420235" algn="ctr"/>
              </a:tabLst>
            </a:pPr>
            <a:endParaRPr lang="en-GB" dirty="0">
              <a:solidFill>
                <a:schemeClr val="bg1"/>
              </a:solidFill>
              <a:ea typeface="Sylfaen" panose="010A0502050306030303" pitchFamily="18" charset="0"/>
              <a:cs typeface="Sylfaen" panose="010A0502050306030303" pitchFamily="18" charset="0"/>
            </a:endParaRPr>
          </a:p>
          <a:p>
            <a:pPr marL="342900" lvl="0" indent="-342900" algn="just">
              <a:lnSpc>
                <a:spcPts val="163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rabicPeriod"/>
              <a:tabLst>
                <a:tab pos="500380" algn="l"/>
                <a:tab pos="4420235" algn="ctr"/>
              </a:tabLst>
            </a:pPr>
            <a:endParaRPr lang="en-GB" dirty="0">
              <a:solidFill>
                <a:schemeClr val="bg1"/>
              </a:solidFill>
              <a:ea typeface="Sylfaen" panose="010A0502050306030303" pitchFamily="18" charset="0"/>
              <a:cs typeface="Sylfaen" panose="010A0502050306030303" pitchFamily="18" charset="0"/>
            </a:endParaRPr>
          </a:p>
          <a:p>
            <a:pPr marL="342900" lvl="0" indent="-342900" algn="just">
              <a:lnSpc>
                <a:spcPts val="163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rabicPeriod"/>
              <a:tabLst>
                <a:tab pos="500380" algn="l"/>
                <a:tab pos="4420235" algn="ctr"/>
              </a:tabLst>
            </a:pPr>
            <a:endParaRPr lang="en-GB" dirty="0">
              <a:solidFill>
                <a:schemeClr val="bg1"/>
              </a:solidFill>
              <a:ea typeface="Sylfaen" panose="010A0502050306030303" pitchFamily="18" charset="0"/>
              <a:cs typeface="Sylfaen" panose="010A0502050306030303" pitchFamily="18" charset="0"/>
            </a:endParaRPr>
          </a:p>
          <a:p>
            <a:pPr marL="342900" lvl="0" indent="-342900" algn="just">
              <a:lnSpc>
                <a:spcPts val="163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rabicPeriod"/>
              <a:tabLst>
                <a:tab pos="500380" algn="l"/>
                <a:tab pos="4420235" algn="ctr"/>
              </a:tabLst>
            </a:pP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Osnovna</a:t>
            </a:r>
            <a:r>
              <a:rPr lang="en-GB" dirty="0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institucionalna</a:t>
            </a:r>
            <a:r>
              <a:rPr lang="en-GB" dirty="0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rješenja</a:t>
            </a:r>
            <a:endParaRPr lang="en-GB" dirty="0">
              <a:solidFill>
                <a:schemeClr val="bg1"/>
              </a:solidFill>
              <a:ea typeface="Sylfaen" panose="010A0502050306030303" pitchFamily="18" charset="0"/>
              <a:cs typeface="Sylfaen" panose="010A0502050306030303" pitchFamily="18" charset="0"/>
            </a:endParaRPr>
          </a:p>
          <a:p>
            <a:pPr marL="342900" lvl="0" indent="-342900" algn="just">
              <a:lnSpc>
                <a:spcPts val="163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rabicPeriod"/>
              <a:tabLst>
                <a:tab pos="500380" algn="l"/>
                <a:tab pos="4420235" algn="ctr"/>
              </a:tabLst>
            </a:pPr>
            <a:r>
              <a:rPr lang="en-GB" dirty="0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	 </a:t>
            </a:r>
            <a:endParaRPr lang="en-GB" sz="1800" u="none" strike="noStrike" spc="0" dirty="0">
              <a:solidFill>
                <a:schemeClr val="bg1"/>
              </a:solidFill>
              <a:effectLst/>
              <a:ea typeface="Sylfaen" panose="010A0502050306030303" pitchFamily="18" charset="0"/>
              <a:cs typeface="Sylfaen" panose="010A0502050306030303" pitchFamily="18" charset="0"/>
            </a:endParaRPr>
          </a:p>
          <a:p>
            <a:pPr marL="342900" lvl="0" indent="-342900" algn="just">
              <a:lnSpc>
                <a:spcPts val="163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rabicPeriod"/>
              <a:tabLst>
                <a:tab pos="500380" algn="l"/>
                <a:tab pos="4420235" algn="ctr"/>
              </a:tabLst>
            </a:pP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Pogled</a:t>
            </a:r>
            <a:r>
              <a:rPr lang="en-GB" dirty="0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na</a:t>
            </a:r>
            <a:r>
              <a:rPr lang="en-GB" dirty="0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osnovna</a:t>
            </a:r>
            <a:r>
              <a:rPr lang="en-GB" dirty="0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institucionalna</a:t>
            </a:r>
            <a:r>
              <a:rPr lang="en-GB" dirty="0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rešenja</a:t>
            </a:r>
            <a:r>
              <a:rPr lang="en-GB" dirty="0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 u </a:t>
            </a: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Crnoj</a:t>
            </a:r>
            <a:r>
              <a:rPr lang="en-GB" dirty="0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 Gori</a:t>
            </a:r>
          </a:p>
          <a:p>
            <a:pPr marL="342900" lvl="0" indent="-342900" algn="just">
              <a:lnSpc>
                <a:spcPts val="163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rabicPeriod"/>
              <a:tabLst>
                <a:tab pos="500380" algn="l"/>
                <a:tab pos="4420235" algn="ctr"/>
              </a:tabLst>
            </a:pPr>
            <a:endParaRPr lang="en-GB" dirty="0">
              <a:solidFill>
                <a:schemeClr val="bg1"/>
              </a:solidFill>
              <a:ea typeface="Sylfaen" panose="010A0502050306030303" pitchFamily="18" charset="0"/>
              <a:cs typeface="Sylfaen" panose="010A0502050306030303" pitchFamily="18" charset="0"/>
            </a:endParaRPr>
          </a:p>
          <a:p>
            <a:pPr marL="342900" lvl="0" indent="-342900" algn="just">
              <a:lnSpc>
                <a:spcPts val="163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+mj-lt"/>
              <a:buAutoNum type="arabicPeriod"/>
              <a:tabLst>
                <a:tab pos="500380" algn="l"/>
                <a:tab pos="4420235" algn="ctr"/>
              </a:tabLst>
            </a:pP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Agencija</a:t>
            </a:r>
            <a:r>
              <a:rPr lang="en-GB" dirty="0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 za </a:t>
            </a: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zaštitu</a:t>
            </a:r>
            <a:r>
              <a:rPr lang="en-GB" dirty="0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 </a:t>
            </a:r>
            <a:r>
              <a:rPr lang="en-GB" dirty="0" err="1">
                <a:solidFill>
                  <a:schemeClr val="bg1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konkurencije</a:t>
            </a:r>
            <a:r>
              <a:rPr lang="en-GB" dirty="0">
                <a:solidFill>
                  <a:srgbClr val="000000"/>
                </a:solidFill>
                <a:latin typeface="Sylfaen" panose="010A0502050306030303" pitchFamily="18" charset="0"/>
                <a:ea typeface="Sylfaen" panose="010A0502050306030303" pitchFamily="18" charset="0"/>
                <a:cs typeface="Sylfaen" panose="010A0502050306030303" pitchFamily="18" charset="0"/>
              </a:rPr>
              <a:t>	 </a:t>
            </a:r>
            <a:endParaRPr lang="en-GB" sz="1800" u="none" strike="noStrike" spc="0" dirty="0">
              <a:solidFill>
                <a:srgbClr val="000000"/>
              </a:solidFill>
              <a:effectLst/>
              <a:latin typeface="Sylfaen" panose="010A0502050306030303" pitchFamily="18" charset="0"/>
              <a:ea typeface="Sylfaen" panose="010A0502050306030303" pitchFamily="18" charset="0"/>
              <a:cs typeface="Sylfaen" panose="010A050205030603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21703" y="1287768"/>
            <a:ext cx="5904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 err="1">
                <a:solidFill>
                  <a:schemeClr val="bg1"/>
                </a:solidFill>
              </a:rPr>
              <a:t>Institucionalni</a:t>
            </a:r>
            <a:r>
              <a:rPr lang="en-GB" sz="2400" i="1" dirty="0">
                <a:solidFill>
                  <a:schemeClr val="bg1"/>
                </a:solidFill>
              </a:rPr>
              <a:t> </a:t>
            </a:r>
            <a:r>
              <a:rPr lang="en-GB" sz="2400" i="1" dirty="0" err="1">
                <a:solidFill>
                  <a:schemeClr val="bg1"/>
                </a:solidFill>
              </a:rPr>
              <a:t>aspekti</a:t>
            </a:r>
            <a:r>
              <a:rPr lang="en-GB" sz="2400" i="1" dirty="0">
                <a:solidFill>
                  <a:schemeClr val="bg1"/>
                </a:solidFill>
              </a:rPr>
              <a:t> </a:t>
            </a:r>
            <a:r>
              <a:rPr lang="en-GB" sz="2400" i="1" dirty="0" err="1">
                <a:solidFill>
                  <a:schemeClr val="bg1"/>
                </a:solidFill>
              </a:rPr>
              <a:t>zaštite</a:t>
            </a:r>
            <a:r>
              <a:rPr lang="en-GB" sz="2400" i="1" dirty="0">
                <a:solidFill>
                  <a:schemeClr val="bg1"/>
                </a:solidFill>
              </a:rPr>
              <a:t> </a:t>
            </a:r>
            <a:r>
              <a:rPr lang="en-GB" sz="2400" i="1" dirty="0" err="1">
                <a:solidFill>
                  <a:schemeClr val="bg1"/>
                </a:solidFill>
              </a:rPr>
              <a:t>konkurencije</a:t>
            </a:r>
            <a:endParaRPr lang="en-US" sz="2400" i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94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69880" y="1335579"/>
            <a:ext cx="4568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solidFill>
                  <a:schemeClr val="bg1"/>
                </a:solidFill>
              </a:rPr>
              <a:t>Agencija</a:t>
            </a:r>
            <a:r>
              <a:rPr lang="en-GB" sz="2400" dirty="0">
                <a:solidFill>
                  <a:schemeClr val="bg1"/>
                </a:solidFill>
              </a:rPr>
              <a:t> za </a:t>
            </a:r>
            <a:r>
              <a:rPr lang="en-GB" sz="2400" dirty="0" err="1">
                <a:solidFill>
                  <a:schemeClr val="bg1"/>
                </a:solidFill>
              </a:rPr>
              <a:t>zaštitu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konkurencije</a:t>
            </a:r>
            <a:endParaRPr lang="en-US" sz="24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126188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 err="1">
                <a:solidFill>
                  <a:schemeClr val="bg1"/>
                </a:solidFill>
              </a:rPr>
              <a:t>Osnivanje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Nadležosti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Položaj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Organi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221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69880" y="1335579"/>
            <a:ext cx="4482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solidFill>
                  <a:schemeClr val="bg1"/>
                </a:solidFill>
              </a:rPr>
              <a:t>Povrede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konkurencije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na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tržištu</a:t>
            </a:r>
            <a:endParaRPr lang="en-US" sz="24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72781" y="2014865"/>
            <a:ext cx="713528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 err="1">
                <a:solidFill>
                  <a:schemeClr val="bg1"/>
                </a:solidFill>
              </a:rPr>
              <a:t>Akti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ili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radnje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Sporazumi</a:t>
            </a:r>
            <a:r>
              <a:rPr lang="en-GB" dirty="0">
                <a:solidFill>
                  <a:schemeClr val="bg1"/>
                </a:solidFill>
              </a:rPr>
              <a:t> koji </a:t>
            </a:r>
            <a:r>
              <a:rPr lang="en-GB" dirty="0" err="1">
                <a:solidFill>
                  <a:schemeClr val="bg1"/>
                </a:solidFill>
              </a:rPr>
              <a:t>sprječavaju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en-GB" dirty="0" err="1">
                <a:solidFill>
                  <a:schemeClr val="bg1"/>
                </a:solidFill>
              </a:rPr>
              <a:t>ograničavaju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ili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narušavaju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konkurenciju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Dominantan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položaj</a:t>
            </a:r>
            <a:r>
              <a:rPr lang="en-GB" dirty="0">
                <a:solidFill>
                  <a:schemeClr val="bg1"/>
                </a:solidFill>
              </a:rPr>
              <a:t> </a:t>
            </a: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Koncentracija</a:t>
            </a:r>
            <a:r>
              <a:rPr lang="en-GB" dirty="0">
                <a:solidFill>
                  <a:schemeClr val="bg1"/>
                </a:solidFill>
              </a:rPr>
              <a:t> učesnika </a:t>
            </a:r>
            <a:r>
              <a:rPr lang="en-GB" dirty="0" err="1">
                <a:solidFill>
                  <a:schemeClr val="bg1"/>
                </a:solidFill>
              </a:rPr>
              <a:t>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tržištu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70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69880" y="1335579"/>
            <a:ext cx="3931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POSTUPAK PRED AGENCIJOM</a:t>
            </a:r>
            <a:endParaRPr lang="en-US" sz="20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217239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 err="1">
                <a:solidFill>
                  <a:schemeClr val="bg1"/>
                </a:solidFill>
              </a:rPr>
              <a:t>Stranke</a:t>
            </a:r>
            <a:r>
              <a:rPr lang="en-GB" dirty="0">
                <a:solidFill>
                  <a:schemeClr val="bg1"/>
                </a:solidFill>
              </a:rPr>
              <a:t> u </a:t>
            </a:r>
            <a:r>
              <a:rPr lang="en-GB" dirty="0" err="1">
                <a:solidFill>
                  <a:schemeClr val="bg1"/>
                </a:solidFill>
              </a:rPr>
              <a:t>postupku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Načini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pokretanja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Tok procedure</a:t>
            </a: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Akti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Agencije</a:t>
            </a:r>
            <a:r>
              <a:rPr lang="en-GB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060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23775" y="3238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78820" y="1439830"/>
            <a:ext cx="353173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 err="1">
                <a:solidFill>
                  <a:schemeClr val="bg1"/>
                </a:solidFill>
              </a:rPr>
              <a:t>Postupak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kod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izuzeća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Procjena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koncentracija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Rješenja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Agencije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Kontrola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nad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izvršenjem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rješenja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hr-HR" dirty="0"/>
          </a:p>
          <a:p>
            <a:pPr lvl="0"/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949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26502" y="1663505"/>
            <a:ext cx="200567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 err="1">
                <a:solidFill>
                  <a:schemeClr val="bg1"/>
                </a:solidFill>
              </a:rPr>
              <a:t>Pravna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zaštita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Nadzor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 err="1">
                <a:solidFill>
                  <a:schemeClr val="bg1"/>
                </a:solidFill>
              </a:rPr>
              <a:t>Kaznene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odredbe</a:t>
            </a:r>
            <a:endParaRPr lang="hr-HR" dirty="0"/>
          </a:p>
          <a:p>
            <a:pPr lvl="0"/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898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28F1BA16-2017-4AF0-AE55-63CB617EB4CF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PCCQkd7BdOSwAEAANoDAAAPAAAAbm9uZS9wbGF5ZXIueG1spZJPb9QwEMXPW6nfIfK99m4Rolo59ICUE0WVFhC3lTeZJqaOHTwTsvvtmfzZpFuQQOKQaPIy72fPs/X9sXbJT4hog0/FRq5FAj4PhfVlKr58zm7uxP376yvdOHOCmNgiFT54EEkBmEfbEPseDVWpeCFIhoqEXx63R7SpqIiarVJd18nujQyxVLfr9UZ9e/i4yyuozY31SMbnzF32ciuSJtoQLZ1S8W4trq9WA/ICZ5F7fInBtf3KKPNQqyYCgieIatz2bN3S38381MErOjWAgkdfDbMfTP78EIrWAfbaSo9tOyDqCYO20rS1mzufYMxTMTbsa0A0JaB0vhRq9Ko/mPWTM1hNHLzA9tymPTiLFYsjfejeL+r+bBmyVxNHXYJ0PUwwnGLWOpeBoTZCIZIIP1rLVdZjv85HsN6IcTnP3Xt8tl5il7PGVWZyCvH0gR18JFOUco5ejtHLwdTbh+ITF49TnLsFMgezhKArqt3bf86j7/6fOAp4Mq0jcV7B+gKOmeW/BDWPQsAz9pqkxsl+tTOVd9ce6hdX40Iadzdl8R1FQiaWwNewMGTUos8w9Zqm1fg5JTTHotXv91JPRC5/AVBLAQIAABQAAgAIAPCCQkd7BdOSwAEAANoDAAAPAAAAAAAAAAEAAAAAAAAAAABub25lL3BsYXllci54bWxQSwUGAAAAAAEAAQA9AAAA7QEAAAAA"/>
  <p:tag name="ISPRING_PRESENTATION_TITLE" val="3672452"/>
  <p:tag name="ISPRING_RESOURCE_PATHS_HASH_PRESENTER" val="1f6aaa5e33622a7cfb4b198ead84b9174ff6f34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Leader108 PowerPlugs Templates for PowerPoin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6471</TotalTime>
  <Words>154</Words>
  <Application>Microsoft Office PowerPoint</Application>
  <PresentationFormat>On-screen Show (16:9)</PresentationFormat>
  <Paragraphs>67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Lucida Fax</vt:lpstr>
      <vt:lpstr>Microsoft Tai Le</vt:lpstr>
      <vt:lpstr>Sylfaen</vt:lpstr>
      <vt:lpstr>Custom Design</vt:lpstr>
      <vt:lpstr>1_Custom Design</vt:lpstr>
      <vt:lpstr>TheLeader108 PowerPlugs Templates for PowerPoint</vt:lpstr>
      <vt:lpstr>Pravo konkurencije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3672452</dc:title>
  <dc:creator>Nitila</dc:creator>
  <cp:lastModifiedBy>Nikolina</cp:lastModifiedBy>
  <cp:revision>114</cp:revision>
  <dcterms:created xsi:type="dcterms:W3CDTF">2011-02-10T19:50:35Z</dcterms:created>
  <dcterms:modified xsi:type="dcterms:W3CDTF">2024-05-10T10:03:32Z</dcterms:modified>
</cp:coreProperties>
</file>